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36"/>
  </p:notesMasterIdLst>
  <p:handoutMasterIdLst>
    <p:handoutMasterId r:id="rId37"/>
  </p:handoutMasterIdLst>
  <p:sldIdLst>
    <p:sldId id="258" r:id="rId3"/>
    <p:sldId id="302" r:id="rId4"/>
    <p:sldId id="350" r:id="rId5"/>
    <p:sldId id="351" r:id="rId6"/>
    <p:sldId id="335" r:id="rId7"/>
    <p:sldId id="337" r:id="rId8"/>
    <p:sldId id="336" r:id="rId9"/>
    <p:sldId id="341" r:id="rId10"/>
    <p:sldId id="263" r:id="rId11"/>
    <p:sldId id="338" r:id="rId12"/>
    <p:sldId id="304" r:id="rId13"/>
    <p:sldId id="352" r:id="rId14"/>
    <p:sldId id="353" r:id="rId15"/>
    <p:sldId id="354" r:id="rId16"/>
    <p:sldId id="349" r:id="rId17"/>
    <p:sldId id="306" r:id="rId18"/>
    <p:sldId id="272" r:id="rId19"/>
    <p:sldId id="333" r:id="rId20"/>
    <p:sldId id="316" r:id="rId21"/>
    <p:sldId id="328" r:id="rId22"/>
    <p:sldId id="309" r:id="rId23"/>
    <p:sldId id="327" r:id="rId24"/>
    <p:sldId id="339" r:id="rId25"/>
    <p:sldId id="331" r:id="rId26"/>
    <p:sldId id="332" r:id="rId27"/>
    <p:sldId id="342" r:id="rId28"/>
    <p:sldId id="334" r:id="rId29"/>
    <p:sldId id="330" r:id="rId30"/>
    <p:sldId id="340" r:id="rId31"/>
    <p:sldId id="347" r:id="rId32"/>
    <p:sldId id="346" r:id="rId33"/>
    <p:sldId id="348" r:id="rId34"/>
    <p:sldId id="270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teven P. Geiermann" initials="SPG" lastIdx="12" clrIdx="0">
    <p:extLst>
      <p:ext uri="{19B8F6BF-5375-455C-9EA6-DF929625EA0E}">
        <p15:presenceInfo xmlns:p15="http://schemas.microsoft.com/office/powerpoint/2012/main" userId="Steven P. Geierman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AA42"/>
    <a:srgbClr val="FFFA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98" autoAdjust="0"/>
    <p:restoredTop sz="94660"/>
  </p:normalViewPr>
  <p:slideViewPr>
    <p:cSldViewPr>
      <p:cViewPr>
        <p:scale>
          <a:sx n="50" d="100"/>
          <a:sy n="50" d="100"/>
        </p:scale>
        <p:origin x="876" y="6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-1842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C0A33B-C736-41A7-B438-9DC2E1FE1E86}" type="doc">
      <dgm:prSet loTypeId="urn:microsoft.com/office/officeart/2005/8/layout/hList3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57C9CA38-783B-4B8D-8907-F750C16D4819}">
      <dgm:prSet phldrT="[Text]" custT="1"/>
      <dgm:spPr/>
      <dgm:t>
        <a:bodyPr/>
        <a:lstStyle/>
        <a:p>
          <a:r>
            <a:rPr lang="en-US" sz="4000" dirty="0">
              <a:cs typeface="Calibri Light"/>
            </a:rPr>
            <a:t>Internship Reflection</a:t>
          </a:r>
        </a:p>
      </dgm:t>
    </dgm:pt>
    <dgm:pt modelId="{D2BAB5DE-7493-4BA1-820C-2EAEAF50EE64}" type="parTrans" cxnId="{602F3235-BA6F-4BEF-A0AA-E4E35FE098DC}">
      <dgm:prSet/>
      <dgm:spPr/>
      <dgm:t>
        <a:bodyPr/>
        <a:lstStyle/>
        <a:p>
          <a:endParaRPr lang="en-US"/>
        </a:p>
      </dgm:t>
    </dgm:pt>
    <dgm:pt modelId="{6BF53C54-06AB-4337-80E8-84121657827C}" type="sibTrans" cxnId="{602F3235-BA6F-4BEF-A0AA-E4E35FE098DC}">
      <dgm:prSet/>
      <dgm:spPr/>
      <dgm:t>
        <a:bodyPr/>
        <a:lstStyle/>
        <a:p>
          <a:endParaRPr lang="en-US"/>
        </a:p>
      </dgm:t>
    </dgm:pt>
    <dgm:pt modelId="{9874B59A-5AEB-4034-AB09-37E375AF55D7}">
      <dgm:prSet phldrT="[Text]"/>
      <dgm:spPr/>
      <dgm:t>
        <a:bodyPr/>
        <a:lstStyle/>
        <a:p>
          <a:r>
            <a:rPr lang="en-US" b="1" dirty="0">
              <a:solidFill>
                <a:schemeClr val="accent3">
                  <a:lumMod val="20000"/>
                  <a:lumOff val="80000"/>
                </a:schemeClr>
              </a:solidFill>
              <a:cs typeface="Calibri Light"/>
            </a:rPr>
            <a:t>My internship has further sparked my interest in social determinants and health disparities</a:t>
          </a:r>
          <a:r>
            <a:rPr lang="en-US" b="1" dirty="0" smtClean="0">
              <a:solidFill>
                <a:schemeClr val="accent3">
                  <a:lumMod val="20000"/>
                  <a:lumOff val="80000"/>
                </a:schemeClr>
              </a:solidFill>
              <a:cs typeface="Calibri Light"/>
            </a:rPr>
            <a:t>. </a:t>
          </a:r>
          <a:r>
            <a:rPr lang="en-US" b="1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Knowing and understanding the barriers many patients face makes it understandable as to why it is difficult for them to maintain good health. In the future I hope to  make the programs and create and initiate the policies that can provide everyone with access to great health.</a:t>
          </a:r>
          <a:r>
            <a:rPr lang="en-US" b="1" dirty="0" smtClean="0">
              <a:solidFill>
                <a:schemeClr val="tx1"/>
              </a:solidFill>
            </a:rPr>
            <a:t> </a:t>
          </a:r>
          <a:endParaRPr lang="en-US" b="1" dirty="0" smtClean="0">
            <a:solidFill>
              <a:schemeClr val="tx1"/>
            </a:solidFill>
            <a:cs typeface="Calibri"/>
          </a:endParaRPr>
        </a:p>
        <a:p>
          <a:r>
            <a:rPr lang="en-US" dirty="0" smtClean="0">
              <a:cs typeface="Calibri Light"/>
            </a:rPr>
            <a:t> </a:t>
          </a:r>
          <a:r>
            <a:rPr lang="en-US" dirty="0">
              <a:cs typeface="Calibri Light"/>
            </a:rPr>
            <a:t> </a:t>
          </a:r>
        </a:p>
      </dgm:t>
    </dgm:pt>
    <dgm:pt modelId="{1880DE0E-0D6B-42B5-AA59-2C8E9C97821B}" type="parTrans" cxnId="{16E59C6A-AB4D-46C5-92C1-4FC947945073}">
      <dgm:prSet/>
      <dgm:spPr/>
      <dgm:t>
        <a:bodyPr/>
        <a:lstStyle/>
        <a:p>
          <a:endParaRPr lang="en-US"/>
        </a:p>
      </dgm:t>
    </dgm:pt>
    <dgm:pt modelId="{8A1E1348-AB20-4220-AF2E-22DB97BCE15B}" type="sibTrans" cxnId="{16E59C6A-AB4D-46C5-92C1-4FC947945073}">
      <dgm:prSet/>
      <dgm:spPr/>
      <dgm:t>
        <a:bodyPr/>
        <a:lstStyle/>
        <a:p>
          <a:endParaRPr lang="en-US"/>
        </a:p>
      </dgm:t>
    </dgm:pt>
    <dgm:pt modelId="{61E4FA83-ADAD-4799-AA9E-DAC03BA4FDB0}">
      <dgm:prSet/>
      <dgm:spPr/>
      <dgm:t>
        <a:bodyPr/>
        <a:lstStyle/>
        <a:p>
          <a:r>
            <a:rPr lang="en-US" b="1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The importance of any type of outreach or how important connecting with a patient can be. I had many patients who were thankful for my calls,  those who expressed gratefulness with helping make their appointments, and those who benefitted off of one on one conversations</a:t>
          </a:r>
          <a:r>
            <a:rPr lang="en-US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. </a:t>
          </a:r>
          <a:endParaRPr lang="en-US" dirty="0">
            <a:solidFill>
              <a:schemeClr val="accent5">
                <a:lumMod val="40000"/>
                <a:lumOff val="60000"/>
              </a:schemeClr>
            </a:solidFill>
          </a:endParaRPr>
        </a:p>
      </dgm:t>
    </dgm:pt>
    <dgm:pt modelId="{CD4FA8F0-8E0C-440D-9023-0AC44F7C49E9}" type="parTrans" cxnId="{CA0E4745-546D-4C67-B649-7EA9EF98469C}">
      <dgm:prSet/>
      <dgm:spPr/>
      <dgm:t>
        <a:bodyPr/>
        <a:lstStyle/>
        <a:p>
          <a:endParaRPr lang="en-US"/>
        </a:p>
      </dgm:t>
    </dgm:pt>
    <dgm:pt modelId="{9ACCF951-7818-4F03-8845-69FCC707A604}" type="sibTrans" cxnId="{CA0E4745-546D-4C67-B649-7EA9EF98469C}">
      <dgm:prSet/>
      <dgm:spPr/>
      <dgm:t>
        <a:bodyPr/>
        <a:lstStyle/>
        <a:p>
          <a:endParaRPr lang="en-US"/>
        </a:p>
      </dgm:t>
    </dgm:pt>
    <dgm:pt modelId="{2386564B-2012-4221-BD57-CDA7BE9ADA0F}">
      <dgm:prSet/>
      <dgm:spPr>
        <a:solidFill>
          <a:srgbClr val="00B0F0"/>
        </a:solidFill>
      </dgm:spPr>
      <dgm:t>
        <a:bodyPr/>
        <a:lstStyle/>
        <a:p>
          <a:r>
            <a:rPr lang="en-US" b="1" dirty="0" smtClean="0">
              <a:solidFill>
                <a:srgbClr val="FFFF00"/>
              </a:solidFill>
              <a:cs typeface="Calibri Light"/>
            </a:rPr>
            <a:t>My internship made me more aware of what skills I possess and am good at a</a:t>
          </a:r>
          <a:r>
            <a:rPr lang="en-US" b="1" dirty="0" smtClean="0">
              <a:solidFill>
                <a:srgbClr val="FFFF00"/>
              </a:solidFill>
            </a:rPr>
            <a:t>nd what skills I need to work on more in order to become a better and more informed community health worker. I also acquired a lot of knowledge on oral health </a:t>
          </a:r>
          <a:endParaRPr lang="en-US" b="1" dirty="0">
            <a:solidFill>
              <a:srgbClr val="FFFF00"/>
            </a:solidFill>
            <a:cs typeface="Calibri Light"/>
          </a:endParaRPr>
        </a:p>
      </dgm:t>
    </dgm:pt>
    <dgm:pt modelId="{78EFB965-63D5-4D87-9675-52BA75E7F19B}" type="parTrans" cxnId="{76336A51-310E-482B-9B8D-621F9FD4AC36}">
      <dgm:prSet/>
      <dgm:spPr/>
      <dgm:t>
        <a:bodyPr/>
        <a:lstStyle/>
        <a:p>
          <a:endParaRPr lang="en-US"/>
        </a:p>
      </dgm:t>
    </dgm:pt>
    <dgm:pt modelId="{69247CBE-C6D3-481C-8529-F788BA92A9FD}" type="sibTrans" cxnId="{76336A51-310E-482B-9B8D-621F9FD4AC36}">
      <dgm:prSet/>
      <dgm:spPr/>
      <dgm:t>
        <a:bodyPr/>
        <a:lstStyle/>
        <a:p>
          <a:endParaRPr lang="en-US"/>
        </a:p>
      </dgm:t>
    </dgm:pt>
    <dgm:pt modelId="{C5C2599B-7305-4ED2-91CF-6E07D92DD0A3}" type="pres">
      <dgm:prSet presAssocID="{9CC0A33B-C736-41A7-B438-9DC2E1FE1E86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0235FAF-3974-412F-8CB4-6DD80A2553C3}" type="pres">
      <dgm:prSet presAssocID="{57C9CA38-783B-4B8D-8907-F750C16D4819}" presName="roof" presStyleLbl="dkBgShp" presStyleIdx="0" presStyleCnt="2" custScaleY="62297"/>
      <dgm:spPr/>
      <dgm:t>
        <a:bodyPr/>
        <a:lstStyle/>
        <a:p>
          <a:endParaRPr lang="en-US"/>
        </a:p>
      </dgm:t>
    </dgm:pt>
    <dgm:pt modelId="{335F40CE-737B-4D28-B18B-4494605FF68C}" type="pres">
      <dgm:prSet presAssocID="{57C9CA38-783B-4B8D-8907-F750C16D4819}" presName="pillars" presStyleCnt="0"/>
      <dgm:spPr/>
    </dgm:pt>
    <dgm:pt modelId="{220E37EB-1CB2-4533-9AA1-70609BAE2C82}" type="pres">
      <dgm:prSet presAssocID="{57C9CA38-783B-4B8D-8907-F750C16D4819}" presName="pillar1" presStyleLbl="node1" presStyleIdx="0" presStyleCnt="3" custScaleX="96706" custScaleY="109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21D757-4427-48D2-A535-756B0350A9C6}" type="pres">
      <dgm:prSet presAssocID="{61E4FA83-ADAD-4799-AA9E-DAC03BA4FDB0}" presName="pillarX" presStyleLbl="node1" presStyleIdx="1" presStyleCnt="3" custScaleX="100536" custScaleY="1095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79F8D89-0B5A-4069-8435-E8E67908DE4F}" type="pres">
      <dgm:prSet presAssocID="{9874B59A-5AEB-4034-AB09-37E375AF55D7}" presName="pillarX" presStyleLbl="node1" presStyleIdx="2" presStyleCnt="3" custScaleX="99942" custScaleY="10908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00B278-4B0F-4E20-BF8D-A6427EE872AD}" type="pres">
      <dgm:prSet presAssocID="{57C9CA38-783B-4B8D-8907-F750C16D4819}" presName="base" presStyleLbl="dkBgShp" presStyleIdx="1" presStyleCnt="2"/>
      <dgm:spPr/>
    </dgm:pt>
  </dgm:ptLst>
  <dgm:cxnLst>
    <dgm:cxn modelId="{F83AA5F8-532D-4D49-A3E8-6EB754818B2B}" type="presOf" srcId="{61E4FA83-ADAD-4799-AA9E-DAC03BA4FDB0}" destId="{C721D757-4427-48D2-A535-756B0350A9C6}" srcOrd="0" destOrd="0" presId="urn:microsoft.com/office/officeart/2005/8/layout/hList3"/>
    <dgm:cxn modelId="{16E59C6A-AB4D-46C5-92C1-4FC947945073}" srcId="{57C9CA38-783B-4B8D-8907-F750C16D4819}" destId="{9874B59A-5AEB-4034-AB09-37E375AF55D7}" srcOrd="2" destOrd="0" parTransId="{1880DE0E-0D6B-42B5-AA59-2C8E9C97821B}" sibTransId="{8A1E1348-AB20-4220-AF2E-22DB97BCE15B}"/>
    <dgm:cxn modelId="{E57770F0-7337-4E8B-B2A1-0437850C5B74}" type="presOf" srcId="{9CC0A33B-C736-41A7-B438-9DC2E1FE1E86}" destId="{C5C2599B-7305-4ED2-91CF-6E07D92DD0A3}" srcOrd="0" destOrd="0" presId="urn:microsoft.com/office/officeart/2005/8/layout/hList3"/>
    <dgm:cxn modelId="{CA0E4745-546D-4C67-B649-7EA9EF98469C}" srcId="{57C9CA38-783B-4B8D-8907-F750C16D4819}" destId="{61E4FA83-ADAD-4799-AA9E-DAC03BA4FDB0}" srcOrd="1" destOrd="0" parTransId="{CD4FA8F0-8E0C-440D-9023-0AC44F7C49E9}" sibTransId="{9ACCF951-7818-4F03-8845-69FCC707A604}"/>
    <dgm:cxn modelId="{07E146C7-30C0-4252-A1DA-D50281CA0591}" type="presOf" srcId="{9874B59A-5AEB-4034-AB09-37E375AF55D7}" destId="{879F8D89-0B5A-4069-8435-E8E67908DE4F}" srcOrd="0" destOrd="0" presId="urn:microsoft.com/office/officeart/2005/8/layout/hList3"/>
    <dgm:cxn modelId="{76336A51-310E-482B-9B8D-621F9FD4AC36}" srcId="{57C9CA38-783B-4B8D-8907-F750C16D4819}" destId="{2386564B-2012-4221-BD57-CDA7BE9ADA0F}" srcOrd="0" destOrd="0" parTransId="{78EFB965-63D5-4D87-9675-52BA75E7F19B}" sibTransId="{69247CBE-C6D3-481C-8529-F788BA92A9FD}"/>
    <dgm:cxn modelId="{10C45397-0E33-4AA9-ABE1-DD4588477F7C}" type="presOf" srcId="{57C9CA38-783B-4B8D-8907-F750C16D4819}" destId="{50235FAF-3974-412F-8CB4-6DD80A2553C3}" srcOrd="0" destOrd="0" presId="urn:microsoft.com/office/officeart/2005/8/layout/hList3"/>
    <dgm:cxn modelId="{C74A8E44-5CF1-4F1B-8384-9009BCB4A28F}" type="presOf" srcId="{2386564B-2012-4221-BD57-CDA7BE9ADA0F}" destId="{220E37EB-1CB2-4533-9AA1-70609BAE2C82}" srcOrd="0" destOrd="0" presId="urn:microsoft.com/office/officeart/2005/8/layout/hList3"/>
    <dgm:cxn modelId="{602F3235-BA6F-4BEF-A0AA-E4E35FE098DC}" srcId="{9CC0A33B-C736-41A7-B438-9DC2E1FE1E86}" destId="{57C9CA38-783B-4B8D-8907-F750C16D4819}" srcOrd="0" destOrd="0" parTransId="{D2BAB5DE-7493-4BA1-820C-2EAEAF50EE64}" sibTransId="{6BF53C54-06AB-4337-80E8-84121657827C}"/>
    <dgm:cxn modelId="{10D256FE-265C-4190-9527-7B8357EB4C0D}" type="presParOf" srcId="{C5C2599B-7305-4ED2-91CF-6E07D92DD0A3}" destId="{50235FAF-3974-412F-8CB4-6DD80A2553C3}" srcOrd="0" destOrd="0" presId="urn:microsoft.com/office/officeart/2005/8/layout/hList3"/>
    <dgm:cxn modelId="{E07107BD-BFB5-4633-AF04-E889EC030D73}" type="presParOf" srcId="{C5C2599B-7305-4ED2-91CF-6E07D92DD0A3}" destId="{335F40CE-737B-4D28-B18B-4494605FF68C}" srcOrd="1" destOrd="0" presId="urn:microsoft.com/office/officeart/2005/8/layout/hList3"/>
    <dgm:cxn modelId="{81F060EA-D097-4ABB-BF5D-6C0FBC2178CB}" type="presParOf" srcId="{335F40CE-737B-4D28-B18B-4494605FF68C}" destId="{220E37EB-1CB2-4533-9AA1-70609BAE2C82}" srcOrd="0" destOrd="0" presId="urn:microsoft.com/office/officeart/2005/8/layout/hList3"/>
    <dgm:cxn modelId="{18B15C51-19AE-47C5-A4CA-D1486004A570}" type="presParOf" srcId="{335F40CE-737B-4D28-B18B-4494605FF68C}" destId="{C721D757-4427-48D2-A535-756B0350A9C6}" srcOrd="1" destOrd="0" presId="urn:microsoft.com/office/officeart/2005/8/layout/hList3"/>
    <dgm:cxn modelId="{8EBCE284-B103-4AA6-935E-C67587D6DEB2}" type="presParOf" srcId="{335F40CE-737B-4D28-B18B-4494605FF68C}" destId="{879F8D89-0B5A-4069-8435-E8E67908DE4F}" srcOrd="2" destOrd="0" presId="urn:microsoft.com/office/officeart/2005/8/layout/hList3"/>
    <dgm:cxn modelId="{8231AB4B-3F2F-4B57-8402-A7944D643F7D}" type="presParOf" srcId="{C5C2599B-7305-4ED2-91CF-6E07D92DD0A3}" destId="{EB00B278-4B0F-4E20-BF8D-A6427EE872AD}" srcOrd="2" destOrd="0" presId="urn:microsoft.com/office/officeart/2005/8/layout/h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235FAF-3974-412F-8CB4-6DD80A2553C3}">
      <dsp:nvSpPr>
        <dsp:cNvPr id="0" name=""/>
        <dsp:cNvSpPr/>
      </dsp:nvSpPr>
      <dsp:spPr>
        <a:xfrm>
          <a:off x="0" y="129855"/>
          <a:ext cx="8346415" cy="858245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kern="1200" dirty="0">
              <a:cs typeface="Calibri Light"/>
            </a:rPr>
            <a:t>Internship Reflection</a:t>
          </a:r>
        </a:p>
      </dsp:txBody>
      <dsp:txXfrm>
        <a:off x="0" y="129855"/>
        <a:ext cx="8346415" cy="858245"/>
      </dsp:txXfrm>
    </dsp:sp>
    <dsp:sp modelId="{220E37EB-1CB2-4533-9AA1-70609BAE2C82}">
      <dsp:nvSpPr>
        <dsp:cNvPr id="0" name=""/>
        <dsp:cNvSpPr/>
      </dsp:nvSpPr>
      <dsp:spPr>
        <a:xfrm>
          <a:off x="819" y="1116349"/>
          <a:ext cx="2715455" cy="3156026"/>
        </a:xfrm>
        <a:prstGeom prst="rect">
          <a:avLst/>
        </a:prstGeom>
        <a:solidFill>
          <a:srgbClr val="00B0F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rgbClr val="FFFF00"/>
              </a:solidFill>
              <a:cs typeface="Calibri Light"/>
            </a:rPr>
            <a:t>My internship made me more aware of what skills I possess and am good at a</a:t>
          </a:r>
          <a:r>
            <a:rPr lang="en-US" sz="1500" b="1" kern="1200" dirty="0" smtClean="0">
              <a:solidFill>
                <a:srgbClr val="FFFF00"/>
              </a:solidFill>
            </a:rPr>
            <a:t>nd what skills I need to work on more in order to become a better and more informed community health worker. I also acquired a lot of knowledge on oral health </a:t>
          </a:r>
          <a:endParaRPr lang="en-US" sz="1500" b="1" kern="1200" dirty="0">
            <a:solidFill>
              <a:srgbClr val="FFFF00"/>
            </a:solidFill>
            <a:cs typeface="Calibri Light"/>
          </a:endParaRPr>
        </a:p>
      </dsp:txBody>
      <dsp:txXfrm>
        <a:off x="819" y="1116349"/>
        <a:ext cx="2715455" cy="3156026"/>
      </dsp:txXfrm>
    </dsp:sp>
    <dsp:sp modelId="{C721D757-4427-48D2-A535-756B0350A9C6}">
      <dsp:nvSpPr>
        <dsp:cNvPr id="0" name=""/>
        <dsp:cNvSpPr/>
      </dsp:nvSpPr>
      <dsp:spPr>
        <a:xfrm>
          <a:off x="2716274" y="1109507"/>
          <a:ext cx="2822999" cy="3169711"/>
        </a:xfrm>
        <a:prstGeom prst="rect">
          <a:avLst/>
        </a:prstGeom>
        <a:solidFill>
          <a:schemeClr val="accent5">
            <a:hueOff val="4346441"/>
            <a:satOff val="-24999"/>
            <a:lumOff val="7352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The importance of any type of outreach or how important connecting with a patient can be. I had many patients who were thankful for my calls,  those who expressed gratefulness with helping make their appointments, and those who benefitted off of one on one conversations</a:t>
          </a:r>
          <a:r>
            <a:rPr lang="en-US" sz="1500" kern="1200" dirty="0" smtClean="0">
              <a:solidFill>
                <a:schemeClr val="accent5">
                  <a:lumMod val="40000"/>
                  <a:lumOff val="60000"/>
                </a:schemeClr>
              </a:solidFill>
            </a:rPr>
            <a:t>. </a:t>
          </a:r>
          <a:endParaRPr lang="en-US" sz="1500" kern="1200" dirty="0">
            <a:solidFill>
              <a:schemeClr val="accent5">
                <a:lumMod val="40000"/>
                <a:lumOff val="60000"/>
              </a:schemeClr>
            </a:solidFill>
          </a:endParaRPr>
        </a:p>
      </dsp:txBody>
      <dsp:txXfrm>
        <a:off x="2716274" y="1109507"/>
        <a:ext cx="2822999" cy="3169711"/>
      </dsp:txXfrm>
    </dsp:sp>
    <dsp:sp modelId="{879F8D89-0B5A-4069-8435-E8E67908DE4F}">
      <dsp:nvSpPr>
        <dsp:cNvPr id="0" name=""/>
        <dsp:cNvSpPr/>
      </dsp:nvSpPr>
      <dsp:spPr>
        <a:xfrm>
          <a:off x="5539274" y="1116349"/>
          <a:ext cx="2806320" cy="3156026"/>
        </a:xfrm>
        <a:prstGeom prst="rect">
          <a:avLst/>
        </a:prstGeom>
        <a:solidFill>
          <a:schemeClr val="accent5">
            <a:hueOff val="8692883"/>
            <a:satOff val="-49997"/>
            <a:lumOff val="14705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b="1" kern="1200" dirty="0">
              <a:solidFill>
                <a:schemeClr val="accent3">
                  <a:lumMod val="20000"/>
                  <a:lumOff val="80000"/>
                </a:schemeClr>
              </a:solidFill>
              <a:cs typeface="Calibri Light"/>
            </a:rPr>
            <a:t>My internship has further sparked my interest in social determinants and health disparities</a:t>
          </a:r>
          <a:r>
            <a:rPr lang="en-US" sz="1500" b="1" kern="1200" dirty="0" smtClean="0">
              <a:solidFill>
                <a:schemeClr val="accent3">
                  <a:lumMod val="20000"/>
                  <a:lumOff val="80000"/>
                </a:schemeClr>
              </a:solidFill>
              <a:cs typeface="Calibri Light"/>
            </a:rPr>
            <a:t>. </a:t>
          </a:r>
          <a:r>
            <a:rPr lang="en-US" sz="1500" b="1" kern="1200" dirty="0" smtClean="0">
              <a:solidFill>
                <a:schemeClr val="accent3">
                  <a:lumMod val="20000"/>
                  <a:lumOff val="80000"/>
                </a:schemeClr>
              </a:solidFill>
            </a:rPr>
            <a:t>Knowing and understanding the barriers many patients face makes it understandable as to why it is difficult for them to maintain good health. In the future I hope to  make the programs and create and initiate the policies that can provide everyone with access to great health.</a:t>
          </a:r>
          <a:r>
            <a:rPr lang="en-US" sz="1500" b="1" kern="1200" dirty="0" smtClean="0">
              <a:solidFill>
                <a:schemeClr val="tx1"/>
              </a:solidFill>
            </a:rPr>
            <a:t> </a:t>
          </a:r>
          <a:endParaRPr lang="en-US" sz="1500" b="1" kern="1200" dirty="0" smtClean="0">
            <a:solidFill>
              <a:schemeClr val="tx1"/>
            </a:solidFill>
            <a:cs typeface="Calibri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smtClean="0">
              <a:cs typeface="Calibri Light"/>
            </a:rPr>
            <a:t> </a:t>
          </a:r>
          <a:r>
            <a:rPr lang="en-US" sz="1500" kern="1200" dirty="0">
              <a:cs typeface="Calibri Light"/>
            </a:rPr>
            <a:t> </a:t>
          </a:r>
        </a:p>
      </dsp:txBody>
      <dsp:txXfrm>
        <a:off x="5539274" y="1116349"/>
        <a:ext cx="2806320" cy="3156026"/>
      </dsp:txXfrm>
    </dsp:sp>
    <dsp:sp modelId="{EB00B278-4B0F-4E20-BF8D-A6427EE872AD}">
      <dsp:nvSpPr>
        <dsp:cNvPr id="0" name=""/>
        <dsp:cNvSpPr/>
      </dsp:nvSpPr>
      <dsp:spPr>
        <a:xfrm>
          <a:off x="0" y="4140913"/>
          <a:ext cx="8346415" cy="321455"/>
        </a:xfrm>
        <a:prstGeom prst="rect">
          <a:avLst/>
        </a:prstGeom>
        <a:solidFill>
          <a:schemeClr val="accent5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EE5128-E94F-4104-AD89-B5AF29C72E2D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FEB848-FFF3-4C89-A3DD-08361EC3D8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11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56C26-7B38-4683-A8E5-5C5D3C1AD4F7}" type="datetimeFigureOut">
              <a:rPr lang="en-US" smtClean="0"/>
              <a:t>10/28/2022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058DAC-54F2-4B1B-A729-AB942FF580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554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F59779-26CD-4564-B8DF-20202DA82A0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148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736EDC-3320-46E6-9099-D21B18669366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43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70659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0" y="6019800"/>
            <a:ext cx="88392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  <p:pic>
        <p:nvPicPr>
          <p:cNvPr id="11" name="Picture 9" descr="ada_notag_horiz_rev_rgb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172200"/>
            <a:ext cx="55626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609600" y="1524000"/>
            <a:ext cx="7848600" cy="1546225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48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Subtitle 2"/>
          <p:cNvSpPr>
            <a:spLocks noGrp="1"/>
          </p:cNvSpPr>
          <p:nvPr>
            <p:ph type="subTitle" idx="1"/>
          </p:nvPr>
        </p:nvSpPr>
        <p:spPr>
          <a:xfrm>
            <a:off x="609600" y="3276600"/>
            <a:ext cx="7848600" cy="1828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8" descr="ADA_PPT_010308_y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850313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extBox 22"/>
          <p:cNvSpPr txBox="1"/>
          <p:nvPr userDrawn="1"/>
        </p:nvSpPr>
        <p:spPr>
          <a:xfrm>
            <a:off x="5486400" y="6400800"/>
            <a:ext cx="29718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/>
              <a:t>© </a:t>
            </a:r>
            <a:r>
              <a:rPr lang="en-US" sz="800" dirty="0" smtClean="0"/>
              <a:t>2018 </a:t>
            </a:r>
            <a:r>
              <a:rPr lang="en-US" sz="800" dirty="0"/>
              <a:t>American Dental Association,  All Rights Reserved</a:t>
            </a:r>
          </a:p>
        </p:txBody>
      </p:sp>
      <p:sp>
        <p:nvSpPr>
          <p:cNvPr id="24" name="TextBox 23"/>
          <p:cNvSpPr txBox="1"/>
          <p:nvPr userDrawn="1"/>
        </p:nvSpPr>
        <p:spPr>
          <a:xfrm>
            <a:off x="8305800" y="6383338"/>
            <a:ext cx="4572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E205C02-671A-C542-9E80-40415DD91CE8}" type="slidenum">
              <a:rPr lang="en-US" sz="10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en-US" sz="1000">
              <a:solidFill>
                <a:srgbClr val="A6A6A6"/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6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27" name="Picture 17" descr="logo_onwhite_small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400800"/>
            <a:ext cx="248761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Line 10"/>
          <p:cNvSpPr>
            <a:spLocks noChangeShapeType="1"/>
          </p:cNvSpPr>
          <p:nvPr userDrawn="1"/>
        </p:nvSpPr>
        <p:spPr bwMode="auto">
          <a:xfrm>
            <a:off x="0" y="6248400"/>
            <a:ext cx="8839200" cy="0"/>
          </a:xfrm>
          <a:prstGeom prst="line">
            <a:avLst/>
          </a:prstGeom>
          <a:noFill/>
          <a:ln w="12700">
            <a:solidFill>
              <a:srgbClr val="48A847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7" descr="ADA_PPT_010308_y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"/>
            <a:ext cx="8850313" cy="70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>
            <a:lvl1pPr algn="l">
              <a:defRPr sz="32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5486400" y="6400800"/>
            <a:ext cx="2971800" cy="215900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800" dirty="0"/>
              <a:t>© </a:t>
            </a:r>
            <a:r>
              <a:rPr lang="en-US" sz="800" dirty="0" smtClean="0"/>
              <a:t>2018 </a:t>
            </a:r>
            <a:r>
              <a:rPr lang="en-US" sz="800" dirty="0"/>
              <a:t>American Dental Association,  All Rights Reserved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8305800" y="6383338"/>
            <a:ext cx="457200" cy="246062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79258EA-6771-DE46-B9A2-D3B9C515DB8E}" type="slidenum">
              <a:rPr lang="en-US" sz="1000">
                <a:solidFill>
                  <a:srgbClr val="A6A6A6"/>
                </a:solidFill>
              </a:rPr>
              <a:pPr algn="r" eaLnBrk="1" hangingPunct="1"/>
              <a:t>‹#›</a:t>
            </a:fld>
            <a:endParaRPr lang="en-US" sz="1000">
              <a:solidFill>
                <a:srgbClr val="A6A6A6"/>
              </a:solidFill>
            </a:endParaRPr>
          </a:p>
        </p:txBody>
      </p:sp>
      <p:pic>
        <p:nvPicPr>
          <p:cNvPr id="18" name="Picture 17" descr="logo_onwhite_small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400800"/>
            <a:ext cx="2487613" cy="12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10"/>
          <p:cNvSpPr>
            <a:spLocks noChangeShapeType="1"/>
          </p:cNvSpPr>
          <p:nvPr userDrawn="1"/>
        </p:nvSpPr>
        <p:spPr bwMode="auto">
          <a:xfrm>
            <a:off x="0" y="6248400"/>
            <a:ext cx="8839200" cy="0"/>
          </a:xfrm>
          <a:prstGeom prst="line">
            <a:avLst/>
          </a:prstGeom>
          <a:noFill/>
          <a:ln w="12700">
            <a:solidFill>
              <a:srgbClr val="48A847"/>
            </a:solidFill>
            <a:round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/>
          <a:lstStyle/>
          <a:p>
            <a:fld id="{B61BEF0D-F0BB-DE4B-95CE-6DB70DBA9567}" type="datetimeFigureOut">
              <a:rPr lang="en-US" dirty="0">
                <a:solidFill>
                  <a:prstClr val="black">
                    <a:tint val="75000"/>
                  </a:prstClr>
                </a:solidFill>
              </a:rPr>
              <a:pPr/>
              <a:t>10/28/2022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  <a:prstGeom prst="rect">
            <a:avLst/>
          </a:prstGeo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5950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992767"/>
            <a:ext cx="85206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6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" smtClean="0"/>
              <a:pPr algn="r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8046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5" r:id="rId5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4AAA42"/>
        </a:buClr>
        <a:buFont typeface="Arial" pitchFamily="34" charset="0"/>
        <a:buChar char="•"/>
        <a:defRPr sz="3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4AAA42"/>
        </a:buClr>
        <a:buFont typeface="Arial" pitchFamily="34" charset="0"/>
        <a:buChar char="–"/>
        <a:defRPr sz="2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4AAA42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4AAA42"/>
        </a:buClr>
        <a:buFont typeface="Arial" pitchFamily="34" charset="0"/>
        <a:buChar char="–"/>
        <a:defRPr sz="1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4AAA42"/>
        </a:buClr>
        <a:buFont typeface="Arial" pitchFamily="34" charset="0"/>
        <a:buChar char="»"/>
        <a:defRPr sz="1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f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cantork@ada.org" TargetMode="External"/><Relationship Id="rId2" Type="http://schemas.openxmlformats.org/officeDocument/2006/relationships/hyperlink" Target="mailto:groverj@ada.or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09600" y="228600"/>
            <a:ext cx="7848600" cy="5562600"/>
          </a:xfrm>
        </p:spPr>
        <p:txBody>
          <a:bodyPr>
            <a:normAutofit/>
          </a:bodyPr>
          <a:lstStyle/>
          <a:p>
            <a:pPr algn="ctr"/>
            <a:r>
              <a:rPr lang="en-US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Community Dental Health Coordinators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Jane Grover </a:t>
            </a:r>
            <a:b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 Director – Council on Advocacy for Access and Prevention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42257" y="381000"/>
            <a:ext cx="7848600" cy="5529942"/>
          </a:xfrm>
        </p:spPr>
        <p:txBody>
          <a:bodyPr/>
          <a:lstStyle/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371600"/>
            <a:ext cx="3156857" cy="29337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371600"/>
            <a:ext cx="3362220" cy="293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15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Established Value of CHWs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355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Center for Healthcare Strategies Jan 2020</a:t>
            </a:r>
          </a:p>
          <a:p>
            <a:pPr marL="0" indent="0">
              <a:buNone/>
            </a:pPr>
            <a:r>
              <a:rPr lang="en-US" sz="2800" b="1" i="1" dirty="0" smtClean="0"/>
              <a:t>“Recognizing and Sustaining the Value of    Community Health Workers and        </a:t>
            </a:r>
            <a:r>
              <a:rPr lang="en-US" sz="2800" b="1" i="1" dirty="0" err="1" smtClean="0"/>
              <a:t>Promotores</a:t>
            </a:r>
            <a:r>
              <a:rPr lang="en-US" dirty="0" smtClean="0"/>
              <a:t>”          </a:t>
            </a:r>
            <a:r>
              <a:rPr lang="en-US" sz="2400" i="1" dirty="0" smtClean="0"/>
              <a:t>Special Report</a:t>
            </a:r>
            <a:endParaRPr lang="en-US" sz="24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065928"/>
            <a:ext cx="4800600" cy="3106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9703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if a Dental Professional had CHW skills?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295400"/>
            <a:ext cx="7010400" cy="4267200"/>
          </a:xfrm>
        </p:spPr>
      </p:pic>
    </p:spTree>
    <p:extLst>
      <p:ext uri="{BB962C8B-B14F-4D97-AF65-F5344CB8AC3E}">
        <p14:creationId xmlns:p14="http://schemas.microsoft.com/office/powerpoint/2010/main" val="2435024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Who are CDHCs?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r>
              <a:rPr lang="en-US" altLang="en-US" sz="2600" dirty="0" smtClean="0"/>
              <a:t>Dental “community health workers” who perform outreach, community education and preventive services </a:t>
            </a:r>
            <a:r>
              <a:rPr lang="en-US" altLang="en-US" sz="2600" b="1" i="1" dirty="0" smtClean="0"/>
              <a:t>as allowed by State Practice Acts</a:t>
            </a:r>
          </a:p>
          <a:p>
            <a:pPr marL="0" indent="0">
              <a:buNone/>
            </a:pPr>
            <a:endParaRPr lang="en-US" altLang="en-US" sz="800" dirty="0" smtClean="0"/>
          </a:p>
          <a:p>
            <a:r>
              <a:rPr lang="en-US" altLang="en-US" sz="2600" dirty="0" smtClean="0"/>
              <a:t>Dental professionals (hygienists or assistants) who work in settings, such as FQHCs, Tribal clinics, Head Start programs, or private dental practices</a:t>
            </a:r>
          </a:p>
          <a:p>
            <a:endParaRPr lang="en-US" altLang="en-US" sz="800" dirty="0" smtClean="0"/>
          </a:p>
          <a:p>
            <a:pPr marL="0" indent="0">
              <a:buNone/>
            </a:pPr>
            <a:endParaRPr lang="en-US" altLang="en-US" sz="2600" dirty="0"/>
          </a:p>
          <a:p>
            <a:pPr marL="0" indent="0">
              <a:buNone/>
            </a:pPr>
            <a:endParaRPr lang="en-US" altLang="en-US" sz="8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962400"/>
            <a:ext cx="3962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3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CHW Skill Set  + Dental Skills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066800"/>
            <a:ext cx="8572500" cy="5410200"/>
          </a:xfrm>
        </p:spPr>
        <p:txBody>
          <a:bodyPr/>
          <a:lstStyle/>
          <a:p>
            <a:r>
              <a:rPr lang="en-US" sz="2400" dirty="0" smtClean="0"/>
              <a:t>Knowledge of oral health delivery services and ability to converse with both medical / dental personnel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Knowledge of dental nomenclature, dental appointment types, and dental prevention strategies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3352800"/>
            <a:ext cx="3901440" cy="2602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17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Coordination of Care Value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Reduce broken appointments</a:t>
            </a:r>
          </a:p>
          <a:p>
            <a:endParaRPr lang="en-US" dirty="0"/>
          </a:p>
          <a:p>
            <a:r>
              <a:rPr lang="en-US" dirty="0" smtClean="0"/>
              <a:t>Lower the “what happens next” anxiety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Medical knows what Dental is doing</a:t>
            </a:r>
          </a:p>
          <a:p>
            <a:endParaRPr lang="en-US" dirty="0"/>
          </a:p>
          <a:p>
            <a:r>
              <a:rPr lang="en-US" dirty="0" smtClean="0"/>
              <a:t>Complicated Care = Navigation Need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5759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Let’s Talk About the Curriculum / Progra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be offered as CE or “stacked”</a:t>
            </a:r>
          </a:p>
          <a:p>
            <a:endParaRPr lang="en-US" dirty="0"/>
          </a:p>
          <a:p>
            <a:r>
              <a:rPr lang="en-US" dirty="0" smtClean="0"/>
              <a:t>No royalty fee to ADA</a:t>
            </a:r>
          </a:p>
          <a:p>
            <a:endParaRPr lang="en-US" dirty="0"/>
          </a:p>
          <a:p>
            <a:r>
              <a:rPr lang="en-US" dirty="0" smtClean="0"/>
              <a:t>Can be “sublicensed” to another school</a:t>
            </a:r>
          </a:p>
          <a:p>
            <a:endParaRPr lang="en-US" dirty="0"/>
          </a:p>
          <a:p>
            <a:r>
              <a:rPr lang="en-US" dirty="0" smtClean="0"/>
              <a:t>Provides “value added” for graduates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905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CDHC Points to Remember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4800601"/>
          </a:xfrm>
        </p:spPr>
        <p:txBody>
          <a:bodyPr/>
          <a:lstStyle/>
          <a:p>
            <a:r>
              <a:rPr lang="en-US" dirty="0" smtClean="0"/>
              <a:t>   No change to a State Practice Act</a:t>
            </a:r>
          </a:p>
          <a:p>
            <a:r>
              <a:rPr lang="en-US" dirty="0" smtClean="0"/>
              <a:t>   Approximately 11-13 curriculum credit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hours to “stack” or offer as CE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1905000" y="2743200"/>
            <a:ext cx="5676898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050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Online Modules Plus Some ZOOM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599"/>
            <a:ext cx="8229600" cy="4525963"/>
          </a:xfrm>
        </p:spPr>
        <p:txBody>
          <a:bodyPr/>
          <a:lstStyle/>
          <a:p>
            <a:r>
              <a:rPr lang="en-US" sz="2600" dirty="0"/>
              <a:t>Community Mapping</a:t>
            </a:r>
          </a:p>
          <a:p>
            <a:endParaRPr lang="en-US" sz="800" dirty="0"/>
          </a:p>
          <a:p>
            <a:r>
              <a:rPr lang="en-US" sz="2600" dirty="0"/>
              <a:t>Motivational Interviewing</a:t>
            </a:r>
          </a:p>
          <a:p>
            <a:endParaRPr lang="en-US" sz="800" dirty="0"/>
          </a:p>
          <a:p>
            <a:r>
              <a:rPr lang="en-US" sz="2600" dirty="0"/>
              <a:t>Home Visit Strategies</a:t>
            </a:r>
          </a:p>
          <a:p>
            <a:endParaRPr lang="en-US" sz="800" dirty="0"/>
          </a:p>
          <a:p>
            <a:r>
              <a:rPr lang="en-US" sz="2600" dirty="0"/>
              <a:t>Evaluating Credible Data</a:t>
            </a:r>
          </a:p>
          <a:p>
            <a:endParaRPr lang="en-US" sz="800" dirty="0"/>
          </a:p>
          <a:p>
            <a:r>
              <a:rPr lang="en-US" sz="2600" dirty="0"/>
              <a:t>Being a “Change Agent”</a:t>
            </a:r>
          </a:p>
          <a:p>
            <a:endParaRPr lang="en-US" sz="800" dirty="0"/>
          </a:p>
          <a:p>
            <a:r>
              <a:rPr lang="en-US" sz="2600" dirty="0"/>
              <a:t>Cultural Competence</a:t>
            </a:r>
          </a:p>
          <a:p>
            <a:endParaRPr lang="en-US" sz="800" dirty="0"/>
          </a:p>
          <a:p>
            <a:r>
              <a:rPr lang="en-US" sz="2600" dirty="0"/>
              <a:t>Case Management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1219200"/>
            <a:ext cx="3581400" cy="4785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pic>
    </p:spTree>
    <p:extLst>
      <p:ext uri="{BB962C8B-B14F-4D97-AF65-F5344CB8AC3E}">
        <p14:creationId xmlns:p14="http://schemas.microsoft.com/office/powerpoint/2010/main" val="57927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Program Time Commitment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06963"/>
          </a:xfrm>
        </p:spPr>
        <p:txBody>
          <a:bodyPr/>
          <a:lstStyle/>
          <a:p>
            <a:r>
              <a:rPr lang="en-US" dirty="0" smtClean="0"/>
              <a:t>3-4 Hours per week of reading / writing</a:t>
            </a:r>
          </a:p>
          <a:p>
            <a:r>
              <a:rPr lang="en-US" dirty="0" smtClean="0"/>
              <a:t>Community Demonstration Project 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895600"/>
            <a:ext cx="3050411" cy="2628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505" y="2667000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914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Certificate of Completion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066800"/>
            <a:ext cx="4838700" cy="5105399"/>
          </a:xfrm>
        </p:spPr>
      </p:pic>
    </p:spTree>
    <p:extLst>
      <p:ext uri="{BB962C8B-B14F-4D97-AF65-F5344CB8AC3E}">
        <p14:creationId xmlns:p14="http://schemas.microsoft.com/office/powerpoint/2010/main" val="6836338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00" b="15625"/>
          <a:stretch/>
        </p:blipFill>
        <p:spPr bwMode="auto">
          <a:xfrm>
            <a:off x="6079331" y="4343400"/>
            <a:ext cx="238125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JAMA: December 2012 CHW Commentary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990600"/>
            <a:ext cx="82296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i="1" dirty="0" smtClean="0"/>
              <a:t>“Patients </a:t>
            </a:r>
            <a:r>
              <a:rPr lang="en-US" i="1" dirty="0"/>
              <a:t>need help with their social problems, connections to available resources in the community, transportation to medical visits, and </a:t>
            </a:r>
            <a:r>
              <a:rPr lang="en-US" b="1" i="1" u="sng" dirty="0"/>
              <a:t>translation of the increasingly complex language of medicine </a:t>
            </a:r>
            <a:r>
              <a:rPr lang="en-US" i="1" dirty="0"/>
              <a:t>into terms they can understand and follow</a:t>
            </a:r>
            <a:r>
              <a:rPr lang="en-US" i="1" dirty="0" smtClean="0"/>
              <a:t>.”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719160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Health Center Applicability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029200"/>
          </a:xfrm>
        </p:spPr>
        <p:txBody>
          <a:bodyPr/>
          <a:lstStyle/>
          <a:p>
            <a:r>
              <a:rPr lang="en-US" b="1" dirty="0" smtClean="0"/>
              <a:t>A North Carolina FQHC </a:t>
            </a:r>
            <a:r>
              <a:rPr lang="en-US" dirty="0" smtClean="0"/>
              <a:t>saw 80-100 new dental patients from a medical only site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Bassett FQHC </a:t>
            </a:r>
            <a:r>
              <a:rPr lang="en-US" dirty="0" smtClean="0"/>
              <a:t>established formal job description for a CDHC and utilizes one for hospital ED referral processes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362200"/>
            <a:ext cx="38100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6876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Tennessee Update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983163"/>
          </a:xfrm>
        </p:spPr>
        <p:txBody>
          <a:bodyPr/>
          <a:lstStyle/>
          <a:p>
            <a:r>
              <a:rPr lang="en-US" dirty="0" smtClean="0"/>
              <a:t>Dental Assistant Serves as Link Between FQHC Medical Only Site and a Dental Home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“</a:t>
            </a:r>
            <a:r>
              <a:rPr lang="en-US" sz="2400" b="1" i="1" dirty="0" smtClean="0"/>
              <a:t>My being there one day per week has resulted in a 300% growth in patients coming from the health center”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b="1" i="1" dirty="0" smtClean="0"/>
          </a:p>
          <a:p>
            <a:r>
              <a:rPr lang="en-US" dirty="0" smtClean="0"/>
              <a:t>3 Dental Assistants Working on Smile ON 60+ project with 15 dental charities across the state)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b="1" i="1" dirty="0" smtClean="0"/>
              <a:t>1137 seniors linked to care in 8 weeks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2420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dirty="0"/>
              <a:t> </a:t>
            </a:r>
            <a:r>
              <a:rPr lang="en-US" dirty="0" smtClean="0"/>
              <a:t>   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Hospital Department Applicability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Washington DC Hospital Patient Navigation</a:t>
            </a:r>
          </a:p>
          <a:p>
            <a:endParaRPr lang="en-US" dirty="0"/>
          </a:p>
          <a:p>
            <a:r>
              <a:rPr lang="en-US" dirty="0" smtClean="0"/>
              <a:t>Miami Hospital Patient Case Manager</a:t>
            </a:r>
          </a:p>
          <a:p>
            <a:endParaRPr lang="en-US" dirty="0"/>
          </a:p>
          <a:p>
            <a:r>
              <a:rPr lang="en-US" dirty="0" smtClean="0"/>
              <a:t>New York Hospital Systems Using CDHC Trained Professionals in Dental Patient Case </a:t>
            </a:r>
            <a:r>
              <a:rPr lang="en-US" dirty="0" smtClean="0"/>
              <a:t>      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400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Internship Examples Which Grew Into More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" y="1143000"/>
            <a:ext cx="2928691" cy="29257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47800"/>
            <a:ext cx="3973830" cy="21800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86201"/>
            <a:ext cx="23622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961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oth BUDDS logo Final (2).jpg">
            <a:extLst>
              <a:ext uri="{FF2B5EF4-FFF2-40B4-BE49-F238E27FC236}">
                <a16:creationId xmlns="" xmlns:a16="http://schemas.microsoft.com/office/drawing/2014/main" id="{8F102C30-0ED4-4E7D-B44C-B6D148103BE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422" y="1324390"/>
            <a:ext cx="6369387" cy="2519891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1C1C20D-4305-40F0-AC8E-AC389DABE48B}"/>
              </a:ext>
            </a:extLst>
          </p:cNvPr>
          <p:cNvSpPr txBox="1">
            <a:spLocks/>
          </p:cNvSpPr>
          <p:nvPr/>
        </p:nvSpPr>
        <p:spPr>
          <a:xfrm>
            <a:off x="556591" y="3844280"/>
            <a:ext cx="8110331" cy="613420"/>
          </a:xfrm>
          <a:prstGeom prst="rect">
            <a:avLst/>
          </a:prstGeom>
        </p:spPr>
        <p:txBody>
          <a:bodyPr>
            <a:noAutofit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A53010"/>
              </a:buClr>
            </a:pPr>
            <a:r>
              <a:rPr lang="en-US" sz="3000" b="1" u="sng" dirty="0">
                <a:solidFill>
                  <a:srgbClr val="0F7B30"/>
                </a:solidFill>
                <a:latin typeface="Franklin Gothic Demi Cond" pitchFamily="34" charset="0"/>
                <a:cs typeface="AngsanaUPC" pitchFamily="18" charset="-34"/>
              </a:rPr>
              <a:t>B</a:t>
            </a:r>
            <a:r>
              <a:rPr lang="en-US" sz="3000" dirty="0">
                <a:solidFill>
                  <a:srgbClr val="0F7B30"/>
                </a:solidFill>
                <a:latin typeface="Franklin Gothic Demi Cond" pitchFamily="34" charset="0"/>
                <a:cs typeface="AngsanaUPC" pitchFamily="18" charset="-34"/>
              </a:rPr>
              <a:t>ringing </a:t>
            </a:r>
            <a:r>
              <a:rPr lang="en-US" sz="3000" b="1" u="sng" dirty="0">
                <a:solidFill>
                  <a:srgbClr val="0F7B30"/>
                </a:solidFill>
                <a:latin typeface="Franklin Gothic Demi Cond" pitchFamily="34" charset="0"/>
                <a:cs typeface="AngsanaUPC" pitchFamily="18" charset="-34"/>
              </a:rPr>
              <a:t>U</a:t>
            </a:r>
            <a:r>
              <a:rPr lang="en-US" sz="3000" dirty="0">
                <a:solidFill>
                  <a:srgbClr val="0F7B30"/>
                </a:solidFill>
                <a:latin typeface="Franklin Gothic Demi Cond" pitchFamily="34" charset="0"/>
                <a:cs typeface="AngsanaUPC" pitchFamily="18" charset="-34"/>
              </a:rPr>
              <a:t>nderstanding of </a:t>
            </a:r>
            <a:r>
              <a:rPr lang="en-US" sz="3000" b="1" u="sng" dirty="0">
                <a:solidFill>
                  <a:srgbClr val="0F7B30"/>
                </a:solidFill>
                <a:latin typeface="Franklin Gothic Demi Cond" pitchFamily="34" charset="0"/>
                <a:cs typeface="AngsanaUPC" pitchFamily="18" charset="-34"/>
              </a:rPr>
              <a:t>D</a:t>
            </a:r>
            <a:r>
              <a:rPr lang="en-US" sz="3000" dirty="0">
                <a:solidFill>
                  <a:srgbClr val="0F7B30"/>
                </a:solidFill>
                <a:latin typeface="Franklin Gothic Demi Cond" pitchFamily="34" charset="0"/>
                <a:cs typeface="AngsanaUPC" pitchFamily="18" charset="-34"/>
              </a:rPr>
              <a:t>ental </a:t>
            </a:r>
            <a:r>
              <a:rPr lang="en-US" sz="3000" b="1" u="sng" dirty="0">
                <a:solidFill>
                  <a:srgbClr val="0F7B30"/>
                </a:solidFill>
                <a:latin typeface="Franklin Gothic Demi Cond" pitchFamily="34" charset="0"/>
                <a:cs typeface="AngsanaUPC" pitchFamily="18" charset="-34"/>
              </a:rPr>
              <a:t>D</a:t>
            </a:r>
            <a:r>
              <a:rPr lang="en-US" sz="3000" dirty="0">
                <a:solidFill>
                  <a:srgbClr val="0F7B30"/>
                </a:solidFill>
                <a:latin typeface="Franklin Gothic Demi Cond" pitchFamily="34" charset="0"/>
                <a:cs typeface="AngsanaUPC" pitchFamily="18" charset="-34"/>
              </a:rPr>
              <a:t>isease to </a:t>
            </a:r>
            <a:r>
              <a:rPr lang="en-US" sz="3000" b="1" u="sng" dirty="0">
                <a:solidFill>
                  <a:srgbClr val="0F7B30"/>
                </a:solidFill>
                <a:latin typeface="Franklin Gothic Demi Cond" pitchFamily="34" charset="0"/>
                <a:cs typeface="AngsanaUPC" pitchFamily="18" charset="-34"/>
              </a:rPr>
              <a:t>S</a:t>
            </a:r>
            <a:r>
              <a:rPr lang="en-US" sz="3000" dirty="0">
                <a:solidFill>
                  <a:srgbClr val="0F7B30"/>
                </a:solidFill>
                <a:latin typeface="Franklin Gothic Demi Cond" pitchFamily="34" charset="0"/>
                <a:cs typeface="AngsanaUPC" pitchFamily="18" charset="-34"/>
              </a:rPr>
              <a:t>chools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714E6E02-AD66-4A50-AF7B-A3179CE734C3}"/>
              </a:ext>
            </a:extLst>
          </p:cNvPr>
          <p:cNvSpPr txBox="1"/>
          <p:nvPr/>
        </p:nvSpPr>
        <p:spPr>
          <a:xfrm>
            <a:off x="1709531" y="4626665"/>
            <a:ext cx="49720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342900"/>
            <a:r>
              <a:rPr lang="en-US" dirty="0">
                <a:solidFill>
                  <a:prstClr val="black"/>
                </a:solidFill>
              </a:rPr>
              <a:t>501(c)3 Nonprofit Organization EIN 81-4460839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19445" y="5552655"/>
            <a:ext cx="2624555" cy="4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8997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54B1E1-BA23-44A1-B2C9-08351BEB75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0505"/>
            <a:ext cx="9144000" cy="21724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ED781B8-6574-4DE0-8629-B3851C2B5050}"/>
              </a:ext>
            </a:extLst>
          </p:cNvPr>
          <p:cNvSpPr txBox="1"/>
          <p:nvPr/>
        </p:nvSpPr>
        <p:spPr>
          <a:xfrm>
            <a:off x="609600" y="3605045"/>
            <a:ext cx="7543800" cy="207749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 defTabSz="342900"/>
            <a:r>
              <a:rPr lang="en-US" sz="3300" i="1" u="sng" dirty="0">
                <a:solidFill>
                  <a:prstClr val="black"/>
                </a:solidFill>
              </a:rPr>
              <a:t>Solomon Elementary School Grades K-5</a:t>
            </a:r>
          </a:p>
          <a:p>
            <a:pPr defTabSz="342900"/>
            <a:r>
              <a:rPr lang="en-US" sz="2100" dirty="0">
                <a:solidFill>
                  <a:prstClr val="black"/>
                </a:solidFill>
              </a:rPr>
              <a:t>										</a:t>
            </a:r>
            <a:r>
              <a:rPr lang="en-US" sz="2100" u="sng" dirty="0">
                <a:solidFill>
                  <a:prstClr val="black"/>
                </a:solidFill>
              </a:rPr>
              <a:t>2017</a:t>
            </a:r>
            <a:r>
              <a:rPr lang="en-US" sz="1350" dirty="0">
                <a:solidFill>
                  <a:prstClr val="black"/>
                </a:solidFill>
              </a:rPr>
              <a:t>				   </a:t>
            </a:r>
            <a:r>
              <a:rPr lang="en-US" sz="2100" u="sng" dirty="0">
                <a:solidFill>
                  <a:prstClr val="black"/>
                </a:solidFill>
              </a:rPr>
              <a:t>2018</a:t>
            </a:r>
          </a:p>
          <a:p>
            <a:pPr defTabSz="342900"/>
            <a:r>
              <a:rPr lang="en-US" sz="2100" dirty="0">
                <a:solidFill>
                  <a:prstClr val="black"/>
                </a:solidFill>
              </a:rPr>
              <a:t>% of children with decay			 69%				   30%</a:t>
            </a:r>
          </a:p>
          <a:p>
            <a:pPr defTabSz="342900"/>
            <a:r>
              <a:rPr lang="en-US" sz="2100" dirty="0">
                <a:solidFill>
                  <a:prstClr val="black"/>
                </a:solidFill>
              </a:rPr>
              <a:t># of teeth with decay				 193				   76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400" y="6025526"/>
            <a:ext cx="2624555" cy="44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765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Alabama CDHC Internship = HRSA Grant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CDHC and UAB Faculty Member Improve Dental Student Experiences in Treatment of Young Children</a:t>
            </a:r>
          </a:p>
          <a:p>
            <a:endParaRPr lang="en-US" dirty="0"/>
          </a:p>
          <a:p>
            <a:r>
              <a:rPr lang="en-US" dirty="0" smtClean="0"/>
              <a:t>Research Article in the Journal of Dental Education 2021</a:t>
            </a:r>
          </a:p>
          <a:p>
            <a:endParaRPr lang="en-US" dirty="0"/>
          </a:p>
          <a:p>
            <a:r>
              <a:rPr lang="en-US" dirty="0" smtClean="0"/>
              <a:t>Improved Access, Prevention and Education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018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" name="Diagram 132">
            <a:extLst>
              <a:ext uri="{FF2B5EF4-FFF2-40B4-BE49-F238E27FC236}">
                <a16:creationId xmlns="" xmlns:a16="http://schemas.microsoft.com/office/drawing/2014/main" id="{E98F4497-46D5-4FE9-8AEC-57A297F0A74B}"/>
              </a:ext>
            </a:extLst>
          </p:cNvPr>
          <p:cNvGraphicFramePr/>
          <p:nvPr>
            <p:extLst/>
          </p:nvPr>
        </p:nvGraphicFramePr>
        <p:xfrm>
          <a:off x="416944" y="1091841"/>
          <a:ext cx="8346415" cy="4592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46904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="" xmlns:a16="http://schemas.microsoft.com/office/drawing/2014/main" id="{799DC168-F4DA-4F66-A68E-51DA10CA81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6801"/>
            <a:ext cx="8229600" cy="51054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Going to patients where they’re at otherwise they may never receive </a:t>
            </a:r>
            <a:r>
              <a:rPr lang="en-US" dirty="0" smtClean="0"/>
              <a:t>services</a:t>
            </a:r>
          </a:p>
          <a:p>
            <a:endParaRPr lang="en-US" dirty="0"/>
          </a:p>
          <a:p>
            <a:r>
              <a:rPr lang="en-US" dirty="0"/>
              <a:t>Gave me a broader perspective when I had to fill out a Medicaid application (as part of an assignment) that was very complex 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en-US" dirty="0"/>
              <a:t>Understood language barriers / illiteracy</a:t>
            </a:r>
          </a:p>
          <a:p>
            <a:pPr lvl="1"/>
            <a:r>
              <a:rPr lang="en-US" u="sng" dirty="0"/>
              <a:t>I became more empathetic and started </a:t>
            </a:r>
            <a:r>
              <a:rPr lang="en-US" u="sng" dirty="0" smtClean="0"/>
              <a:t>helping </a:t>
            </a:r>
            <a:r>
              <a:rPr lang="en-US" u="sng" dirty="0"/>
              <a:t>patients fill out their health </a:t>
            </a:r>
            <a:r>
              <a:rPr lang="en-US" u="sng" dirty="0" smtClean="0"/>
              <a:t>histories when I saw them struggling</a:t>
            </a:r>
          </a:p>
          <a:p>
            <a:pPr lvl="1"/>
            <a:endParaRPr lang="en-US" u="sng" dirty="0"/>
          </a:p>
        </p:txBody>
      </p:sp>
      <p:sp>
        <p:nvSpPr>
          <p:cNvPr id="3" name="Title 2">
            <a:extLst>
              <a:ext uri="{FF2B5EF4-FFF2-40B4-BE49-F238E27FC236}">
                <a16:creationId xmlns="" xmlns:a16="http://schemas.microsoft.com/office/drawing/2014/main" id="{AA245C13-3ADC-4484-ADA2-BCD0FA00A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Program Value in Graduate Words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0327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   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CDHC Training Site / Value Expansion 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FQHC – </a:t>
            </a:r>
            <a:r>
              <a:rPr lang="en-US" dirty="0" err="1" smtClean="0"/>
              <a:t>Zufall</a:t>
            </a:r>
            <a:r>
              <a:rPr lang="en-US" dirty="0"/>
              <a:t> </a:t>
            </a:r>
            <a:r>
              <a:rPr lang="en-US" dirty="0" smtClean="0"/>
              <a:t>Community Health Center</a:t>
            </a:r>
          </a:p>
          <a:p>
            <a:endParaRPr lang="en-US" dirty="0"/>
          </a:p>
          <a:p>
            <a:r>
              <a:rPr lang="en-US" dirty="0" smtClean="0"/>
              <a:t>Dental School – University of West Virginia</a:t>
            </a:r>
          </a:p>
          <a:p>
            <a:endParaRPr lang="en-US" dirty="0"/>
          </a:p>
          <a:p>
            <a:r>
              <a:rPr lang="en-US" dirty="0" smtClean="0"/>
              <a:t>Indian Health Service – </a:t>
            </a:r>
            <a:r>
              <a:rPr lang="en-US" smtClean="0"/>
              <a:t>Federal Agency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Case Management Code Reimbursement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533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Complex is the “Dental” Language?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Pulpotomy</a:t>
            </a:r>
            <a:r>
              <a:rPr lang="en-US" dirty="0" smtClean="0"/>
              <a:t>      </a:t>
            </a:r>
          </a:p>
          <a:p>
            <a:r>
              <a:rPr lang="en-US" dirty="0" smtClean="0"/>
              <a:t>Periodontal Disease</a:t>
            </a:r>
          </a:p>
          <a:p>
            <a:r>
              <a:rPr lang="en-US" dirty="0" err="1" smtClean="0"/>
              <a:t>Apicoectomy</a:t>
            </a:r>
            <a:endParaRPr lang="en-US" dirty="0" smtClean="0"/>
          </a:p>
          <a:p>
            <a:r>
              <a:rPr lang="en-US" dirty="0" smtClean="0"/>
              <a:t>Sealant</a:t>
            </a:r>
          </a:p>
          <a:p>
            <a:r>
              <a:rPr lang="en-US" dirty="0" smtClean="0"/>
              <a:t>Cross Bite</a:t>
            </a:r>
          </a:p>
          <a:p>
            <a:r>
              <a:rPr lang="en-US" dirty="0" smtClean="0"/>
              <a:t>Composite</a:t>
            </a:r>
          </a:p>
          <a:p>
            <a:r>
              <a:rPr lang="en-US" dirty="0" smtClean="0"/>
              <a:t>Root Canal</a:t>
            </a:r>
          </a:p>
          <a:p>
            <a:r>
              <a:rPr lang="en-US" dirty="0" err="1" smtClean="0"/>
              <a:t>Prophy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981200"/>
            <a:ext cx="37338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5209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Educational Sites (Partial List)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06963"/>
          </a:xfrm>
        </p:spPr>
        <p:txBody>
          <a:bodyPr/>
          <a:lstStyle/>
          <a:p>
            <a:r>
              <a:rPr lang="en-US" dirty="0" smtClean="0"/>
              <a:t>Schools in North Carolina (2) </a:t>
            </a:r>
          </a:p>
          <a:p>
            <a:endParaRPr lang="en-US" dirty="0"/>
          </a:p>
          <a:p>
            <a:r>
              <a:rPr lang="en-US" dirty="0" smtClean="0"/>
              <a:t>Kentucky          New Mexico</a:t>
            </a:r>
          </a:p>
          <a:p>
            <a:endParaRPr lang="en-US" dirty="0"/>
          </a:p>
          <a:p>
            <a:r>
              <a:rPr lang="en-US" dirty="0" smtClean="0"/>
              <a:t>Ohio                 Arizona</a:t>
            </a:r>
          </a:p>
          <a:p>
            <a:endParaRPr lang="en-US" dirty="0"/>
          </a:p>
          <a:p>
            <a:r>
              <a:rPr lang="en-US" dirty="0" smtClean="0"/>
              <a:t>Illinois (2)</a:t>
            </a:r>
          </a:p>
          <a:p>
            <a:endParaRPr lang="en-US" dirty="0"/>
          </a:p>
          <a:p>
            <a:r>
              <a:rPr lang="en-US" dirty="0" smtClean="0"/>
              <a:t>Hawaii,   Massachusetts,   Iowa,   California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927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DE800B-8913-42E2-81D1-C02FFCC80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6276" y="609600"/>
            <a:ext cx="8179676" cy="304800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CDHC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Media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833BAB5-7C9E-4EA8-8C2A-C51DF3BF4F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4525963"/>
          </a:xfrm>
        </p:spPr>
        <p:txBody>
          <a:bodyPr/>
          <a:lstStyle/>
          <a:p>
            <a:pPr lvl="0"/>
            <a:r>
              <a:rPr lang="en-US" sz="2000" dirty="0"/>
              <a:t>Helping veterans navigate care: Community Dental Health Coordinators pitch in, </a:t>
            </a:r>
            <a:r>
              <a:rPr lang="en-US" sz="2000" i="1" dirty="0"/>
              <a:t>ADA News</a:t>
            </a:r>
            <a:r>
              <a:rPr lang="en-US" sz="2000" dirty="0"/>
              <a:t>, 11/18/18</a:t>
            </a:r>
          </a:p>
          <a:p>
            <a:pPr lvl="0"/>
            <a:r>
              <a:rPr lang="en-US" sz="2000" dirty="0"/>
              <a:t>ADA CDHC program helps Chicago nonprofit get kids access to care, </a:t>
            </a:r>
            <a:r>
              <a:rPr lang="en-US" sz="2000" i="1" dirty="0"/>
              <a:t>ADA News</a:t>
            </a:r>
            <a:r>
              <a:rPr lang="en-US" sz="2000" dirty="0"/>
              <a:t>, 9/17/18</a:t>
            </a:r>
          </a:p>
          <a:p>
            <a:pPr lvl="0"/>
            <a:r>
              <a:rPr lang="en-US" sz="2000" dirty="0"/>
              <a:t>ADA visits Navajo Nation, where Community Dental Health Coordinators' work is in the spotlight, </a:t>
            </a:r>
            <a:r>
              <a:rPr lang="en-US" sz="2000" i="1" dirty="0"/>
              <a:t>ADA News,</a:t>
            </a:r>
            <a:r>
              <a:rPr lang="en-US" sz="2000" dirty="0"/>
              <a:t> 9/11/18</a:t>
            </a:r>
          </a:p>
          <a:p>
            <a:pPr lvl="0"/>
            <a:r>
              <a:rPr lang="en-US" sz="2000" dirty="0"/>
              <a:t>CDHC who started nonprofit recognized with research award, </a:t>
            </a:r>
            <a:r>
              <a:rPr lang="en-US" sz="2000" i="1" dirty="0"/>
              <a:t>ADA News</a:t>
            </a:r>
            <a:r>
              <a:rPr lang="en-US" sz="2000" dirty="0"/>
              <a:t>, 6/18/18</a:t>
            </a:r>
          </a:p>
          <a:p>
            <a:pPr lvl="0"/>
            <a:r>
              <a:rPr lang="en-US" sz="2000" dirty="0"/>
              <a:t>Dental hygiene students complete CDHC online certification, </a:t>
            </a:r>
            <a:r>
              <a:rPr lang="en-US" sz="2000" i="1" dirty="0"/>
              <a:t>SIU News Blog</a:t>
            </a:r>
            <a:r>
              <a:rPr lang="en-US" sz="2000" dirty="0"/>
              <a:t>, May, 2018</a:t>
            </a:r>
          </a:p>
          <a:p>
            <a:pPr lvl="0"/>
            <a:r>
              <a:rPr lang="en-US" sz="2000" dirty="0"/>
              <a:t>New Community Dental Health Coordinator Program in Chicagoland, </a:t>
            </a:r>
            <a:r>
              <a:rPr lang="en-US" sz="2000" i="1" dirty="0"/>
              <a:t>Daily Herald</a:t>
            </a:r>
            <a:r>
              <a:rPr lang="en-US" sz="2000" dirty="0"/>
              <a:t>, 3/22/18</a:t>
            </a:r>
          </a:p>
          <a:p>
            <a:pPr lvl="0"/>
            <a:r>
              <a:rPr lang="en-US" sz="2000" dirty="0"/>
              <a:t> ADA CDHC program instrumental in success of Arizona nonprofit, </a:t>
            </a:r>
            <a:r>
              <a:rPr lang="en-US" sz="2000" i="1" dirty="0"/>
              <a:t>ADA News</a:t>
            </a:r>
            <a:r>
              <a:rPr lang="en-US" sz="2000" dirty="0"/>
              <a:t>, 3/5/18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1189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44075" y="978125"/>
            <a:ext cx="5454000" cy="19548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b" anchorCtr="0" compatLnSpc="1">
            <a:prstTxWarp prst="textNoShape">
              <a:avLst/>
            </a:prstTxWarp>
            <a:noAutofit/>
          </a:bodyPr>
          <a:lstStyle/>
          <a:p>
            <a:pPr>
              <a:buSzPts val="990"/>
            </a:pPr>
            <a:r>
              <a:rPr lang="en" sz="3080">
                <a:solidFill>
                  <a:schemeClr val="accent4"/>
                </a:solidFill>
              </a:rPr>
              <a:t>Community Dental Health Coordinator Program– </a:t>
            </a:r>
            <a:endParaRPr sz="3080">
              <a:solidFill>
                <a:schemeClr val="accent4"/>
              </a:solidFill>
            </a:endParaRPr>
          </a:p>
          <a:p>
            <a:pPr>
              <a:buSzPts val="990"/>
            </a:pPr>
            <a:r>
              <a:rPr lang="en" sz="3080">
                <a:solidFill>
                  <a:schemeClr val="accent4"/>
                </a:solidFill>
              </a:rPr>
              <a:t>Your Career Expander and Extender!</a:t>
            </a:r>
            <a:endParaRPr sz="3080">
              <a:solidFill>
                <a:schemeClr val="accent4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488125" y="2932975"/>
            <a:ext cx="4625100" cy="2560800"/>
          </a:xfrm>
          <a:prstGeom prst="rect">
            <a:avLst/>
          </a:prstGeom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lnSpc>
                <a:spcPct val="80000"/>
              </a:lnSpc>
              <a:buSzPts val="935"/>
            </a:pPr>
            <a:r>
              <a:rPr lang="en" sz="3200">
                <a:solidFill>
                  <a:schemeClr val="dk1"/>
                </a:solidFill>
              </a:rPr>
              <a:t>Scan QR Code and enter</a:t>
            </a:r>
            <a:endParaRPr sz="3200">
              <a:solidFill>
                <a:schemeClr val="dk1"/>
              </a:solidFill>
            </a:endParaRPr>
          </a:p>
          <a:p>
            <a:pPr marL="0" indent="0">
              <a:lnSpc>
                <a:spcPct val="80000"/>
              </a:lnSpc>
              <a:buSzPts val="935"/>
            </a:pPr>
            <a:r>
              <a:rPr lang="en" sz="3200">
                <a:solidFill>
                  <a:schemeClr val="dk1"/>
                </a:solidFill>
              </a:rPr>
              <a:t>Password: </a:t>
            </a:r>
            <a:endParaRPr sz="3200">
              <a:solidFill>
                <a:schemeClr val="dk1"/>
              </a:solidFill>
            </a:endParaRPr>
          </a:p>
          <a:p>
            <a:pPr marL="0" indent="0" algn="l">
              <a:lnSpc>
                <a:spcPct val="80000"/>
              </a:lnSpc>
              <a:buSzPts val="935"/>
            </a:pPr>
            <a:r>
              <a:rPr lang="en" sz="3600" b="1">
                <a:solidFill>
                  <a:schemeClr val="accent4"/>
                </a:solidFill>
              </a:rPr>
              <a:t>  COMMUNITY2022</a:t>
            </a:r>
            <a:endParaRPr sz="3600" b="1">
              <a:solidFill>
                <a:schemeClr val="accent4"/>
              </a:solidFill>
            </a:endParaRPr>
          </a:p>
          <a:p>
            <a:pPr marL="0" indent="0">
              <a:lnSpc>
                <a:spcPct val="80000"/>
              </a:lnSpc>
              <a:buSzPts val="935"/>
            </a:pPr>
            <a:r>
              <a:rPr lang="en" sz="3200">
                <a:solidFill>
                  <a:schemeClr val="dk1"/>
                </a:solidFill>
              </a:rPr>
              <a:t>to access Verification of Attendance Certificate</a:t>
            </a:r>
            <a:endParaRPr sz="3200">
              <a:solidFill>
                <a:schemeClr val="dk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8101" y="2624276"/>
            <a:ext cx="3017649" cy="30176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88717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Questions </a:t>
            </a:r>
            <a:r>
              <a:rPr lang="en-US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Comments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Dr. Jane Grover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groverj@ada.org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Ms. Kelly Cantor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cantork@ada.org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8" name="Picture 4" descr="C:\Users\groverj\AppData\Local\Microsoft\Windows\Temporary Internet Files\Content.IE5\3ZM9RG93\MP900439336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332" y="906544"/>
            <a:ext cx="4303162" cy="5341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802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6096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Connect a Patient to Care?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06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 A)   </a:t>
            </a:r>
            <a:r>
              <a:rPr lang="en-US" sz="2800" dirty="0" smtClean="0"/>
              <a:t>Hand them a sheet of paper and tell them to call one of the numbers on it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    B)  Connect them personally and follow up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3429000"/>
            <a:ext cx="4495800" cy="2352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71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 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Identifying Social Needs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067800" cy="503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39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What a CHW skill set does for a TEAM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21" b="15819"/>
          <a:stretch/>
        </p:blipFill>
        <p:spPr>
          <a:xfrm>
            <a:off x="0" y="1066799"/>
            <a:ext cx="9144000" cy="5080355"/>
          </a:xfrm>
        </p:spPr>
      </p:pic>
    </p:spTree>
    <p:extLst>
      <p:ext uri="{BB962C8B-B14F-4D97-AF65-F5344CB8AC3E}">
        <p14:creationId xmlns:p14="http://schemas.microsoft.com/office/powerpoint/2010/main" val="400831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U.S. Bureau of Labor Statistics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135563"/>
          </a:xfrm>
        </p:spPr>
        <p:txBody>
          <a:bodyPr/>
          <a:lstStyle/>
          <a:p>
            <a:r>
              <a:rPr lang="en-US" u="sng" dirty="0" smtClean="0"/>
              <a:t>Job Outlook</a:t>
            </a:r>
            <a:r>
              <a:rPr lang="en-US" dirty="0" smtClean="0"/>
              <a:t>:</a:t>
            </a:r>
            <a:r>
              <a:rPr lang="en-US" dirty="0"/>
              <a:t>Overall employment of health education specialists and community health workers is projected to grow 17 percent from 2020 to 2030, much faster than the average for all occupations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/>
              <a:t>About 16,100 openings for health education specialists and community health workers are projected each year, on average, over the </a:t>
            </a:r>
            <a:r>
              <a:rPr lang="en-US" dirty="0" smtClean="0"/>
              <a:t>decade.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9707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  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Driving the Demand ?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Growth will be driven by efforts to </a:t>
            </a:r>
            <a:r>
              <a:rPr lang="en-US" b="1" dirty="0">
                <a:solidFill>
                  <a:srgbClr val="4AAA42"/>
                </a:solidFill>
              </a:rPr>
              <a:t>improve health outcomes </a:t>
            </a:r>
            <a:r>
              <a:rPr lang="en-US" dirty="0"/>
              <a:t>and to </a:t>
            </a:r>
            <a:r>
              <a:rPr lang="en-US" b="1" dirty="0">
                <a:solidFill>
                  <a:srgbClr val="4AAA42"/>
                </a:solidFill>
              </a:rPr>
              <a:t>reduce healthcare costs</a:t>
            </a:r>
            <a:r>
              <a:rPr lang="en-US" dirty="0"/>
              <a:t> by teaching people healthy behaviors and explaining how to use available healthcare.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030663"/>
            <a:ext cx="2692400" cy="20193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4068763"/>
            <a:ext cx="2641600" cy="198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30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en-US" sz="27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Community Health Workers (CHW) Do</a:t>
            </a:r>
            <a:endParaRPr lang="en-US" sz="27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059363"/>
          </a:xfrm>
        </p:spPr>
        <p:txBody>
          <a:bodyPr/>
          <a:lstStyle/>
          <a:p>
            <a:pPr marL="0" indent="0">
              <a:buNone/>
            </a:pPr>
            <a:endParaRPr lang="en-US" sz="2800" dirty="0"/>
          </a:p>
          <a:p>
            <a:r>
              <a:rPr lang="en-US" sz="2800" dirty="0" smtClean="0"/>
              <a:t>A CHW builds individual and community capacity by increasing health knowledge and self - sufficiency through outreach, community education, informal counseling and advocacy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0" y="3657599"/>
            <a:ext cx="3429000" cy="2392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88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DA 2013 PowerPoint template-green">
  <a:themeElements>
    <a:clrScheme name="New ADA Bran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339933"/>
      </a:accent1>
      <a:accent2>
        <a:srgbClr val="3366CC"/>
      </a:accent2>
      <a:accent3>
        <a:srgbClr val="F26522"/>
      </a:accent3>
      <a:accent4>
        <a:srgbClr val="F0B323"/>
      </a:accent4>
      <a:accent5>
        <a:srgbClr val="007681"/>
      </a:accent5>
      <a:accent6>
        <a:srgbClr val="99336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27281C0-01A5-452C-97EE-AED11B26D6F0}" vid="{35A15392-BF4F-41FF-8364-205297756B8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228CB11F-E46C-4C3F-944B-400E8CFDE5BE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ADA 2018 PowerPoint template-green</Template>
  <TotalTime>341</TotalTime>
  <Words>1010</Words>
  <Application>Microsoft Office PowerPoint</Application>
  <PresentationFormat>On-screen Show (4:3)</PresentationFormat>
  <Paragraphs>182</Paragraphs>
  <Slides>33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ＭＳ Ｐゴシック</vt:lpstr>
      <vt:lpstr>AngsanaUPC</vt:lpstr>
      <vt:lpstr>Arial</vt:lpstr>
      <vt:lpstr>Calibri</vt:lpstr>
      <vt:lpstr>Calibri Light</vt:lpstr>
      <vt:lpstr>Franklin Gothic Demi Cond</vt:lpstr>
      <vt:lpstr>Wingdings</vt:lpstr>
      <vt:lpstr>ADA 2013 PowerPoint template-green</vt:lpstr>
      <vt:lpstr>Community Dental Health Coordinators          Dr. Jane Grover  Senior Director – Council on Advocacy for Access and Prevention</vt:lpstr>
      <vt:lpstr>JAMA: December 2012 CHW Commentary</vt:lpstr>
      <vt:lpstr>  How Complex is the “Dental” Language?</vt:lpstr>
      <vt:lpstr>            How to Connect a Patient to Care?</vt:lpstr>
      <vt:lpstr>              Identifying Social Needs</vt:lpstr>
      <vt:lpstr>         What a CHW skill set does for a TEAM</vt:lpstr>
      <vt:lpstr>          U.S. Bureau of Labor Statistics</vt:lpstr>
      <vt:lpstr>           What is Driving the Demand ?</vt:lpstr>
      <vt:lpstr>       What Community Health Workers (CHW) Do</vt:lpstr>
      <vt:lpstr>           Established Value of CHWs</vt:lpstr>
      <vt:lpstr>What if a Dental Professional had CHW skills?</vt:lpstr>
      <vt:lpstr>                Who are CDHCs?</vt:lpstr>
      <vt:lpstr>        CHW Skill Set  + Dental Skills </vt:lpstr>
      <vt:lpstr>             Coordination of Care Value</vt:lpstr>
      <vt:lpstr>    Let’s Talk About the Curriculum / Program</vt:lpstr>
      <vt:lpstr>          CDHC Points to Remember</vt:lpstr>
      <vt:lpstr>     Online Modules Plus Some ZOOM </vt:lpstr>
      <vt:lpstr>           Program Time Commitment</vt:lpstr>
      <vt:lpstr>                Certificate of Completion</vt:lpstr>
      <vt:lpstr>           Health Center Applicability</vt:lpstr>
      <vt:lpstr>                 Tennessee Update</vt:lpstr>
      <vt:lpstr>       Hospital Department Applicability</vt:lpstr>
      <vt:lpstr>Internship Examples Which Grew Into More</vt:lpstr>
      <vt:lpstr>PowerPoint Presentation</vt:lpstr>
      <vt:lpstr>PowerPoint Presentation</vt:lpstr>
      <vt:lpstr>Alabama CDHC Internship = HRSA Grant</vt:lpstr>
      <vt:lpstr>PowerPoint Presentation</vt:lpstr>
      <vt:lpstr>       Program Value in Graduate Words </vt:lpstr>
      <vt:lpstr>       CDHC Training Site / Value Expansion  </vt:lpstr>
      <vt:lpstr>      Educational Sites (Partial List)</vt:lpstr>
      <vt:lpstr>CDHC in the Media  </vt:lpstr>
      <vt:lpstr>Community Dental Health Coordinator Program–  Your Career Expander and Extender!</vt:lpstr>
      <vt:lpstr>Questions - Comments</vt:lpstr>
    </vt:vector>
  </TitlesOfParts>
  <Company>American Dental Association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Community Dental Health Coordinator The Value of Dental Case Management</dc:title>
  <dc:creator>Grover, Jane</dc:creator>
  <cp:lastModifiedBy>Grover, Jane</cp:lastModifiedBy>
  <cp:revision>63</cp:revision>
  <dcterms:created xsi:type="dcterms:W3CDTF">2018-02-15T22:20:35Z</dcterms:created>
  <dcterms:modified xsi:type="dcterms:W3CDTF">2022-10-28T21:40:00Z</dcterms:modified>
</cp:coreProperties>
</file>